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0"/>
  </p:notesMasterIdLst>
  <p:handoutMasterIdLst>
    <p:handoutMasterId r:id="rId61"/>
  </p:handoutMasterIdLst>
  <p:sldIdLst>
    <p:sldId id="256" r:id="rId2"/>
    <p:sldId id="286" r:id="rId3"/>
    <p:sldId id="333" r:id="rId4"/>
    <p:sldId id="291" r:id="rId5"/>
    <p:sldId id="292" r:id="rId6"/>
    <p:sldId id="373" r:id="rId7"/>
    <p:sldId id="374" r:id="rId8"/>
    <p:sldId id="375" r:id="rId9"/>
    <p:sldId id="376" r:id="rId10"/>
    <p:sldId id="378" r:id="rId11"/>
    <p:sldId id="377" r:id="rId12"/>
    <p:sldId id="281" r:id="rId13"/>
    <p:sldId id="282" r:id="rId14"/>
    <p:sldId id="283" r:id="rId15"/>
    <p:sldId id="284" r:id="rId16"/>
    <p:sldId id="334" r:id="rId17"/>
    <p:sldId id="335" r:id="rId18"/>
    <p:sldId id="336" r:id="rId19"/>
    <p:sldId id="337" r:id="rId20"/>
    <p:sldId id="338" r:id="rId21"/>
    <p:sldId id="339" r:id="rId22"/>
    <p:sldId id="341" r:id="rId23"/>
    <p:sldId id="342" r:id="rId24"/>
    <p:sldId id="345" r:id="rId25"/>
    <p:sldId id="346" r:id="rId26"/>
    <p:sldId id="343" r:id="rId27"/>
    <p:sldId id="344" r:id="rId28"/>
    <p:sldId id="372" r:id="rId29"/>
    <p:sldId id="347" r:id="rId30"/>
    <p:sldId id="348" r:id="rId31"/>
    <p:sldId id="349" r:id="rId32"/>
    <p:sldId id="350" r:id="rId33"/>
    <p:sldId id="351" r:id="rId34"/>
    <p:sldId id="352" r:id="rId35"/>
    <p:sldId id="354" r:id="rId36"/>
    <p:sldId id="353" r:id="rId37"/>
    <p:sldId id="355" r:id="rId38"/>
    <p:sldId id="371" r:id="rId39"/>
    <p:sldId id="356" r:id="rId40"/>
    <p:sldId id="357" r:id="rId41"/>
    <p:sldId id="358" r:id="rId42"/>
    <p:sldId id="359" r:id="rId43"/>
    <p:sldId id="379" r:id="rId44"/>
    <p:sldId id="360" r:id="rId45"/>
    <p:sldId id="381" r:id="rId46"/>
    <p:sldId id="361" r:id="rId47"/>
    <p:sldId id="362" r:id="rId48"/>
    <p:sldId id="363" r:id="rId49"/>
    <p:sldId id="364" r:id="rId50"/>
    <p:sldId id="365" r:id="rId51"/>
    <p:sldId id="382" r:id="rId52"/>
    <p:sldId id="383" r:id="rId53"/>
    <p:sldId id="384" r:id="rId54"/>
    <p:sldId id="366" r:id="rId55"/>
    <p:sldId id="367" r:id="rId56"/>
    <p:sldId id="368" r:id="rId57"/>
    <p:sldId id="369" r:id="rId58"/>
    <p:sldId id="370" r:id="rId59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歡迎使用" id="{E75E278A-FF0E-49A4-B170-79828D63BBAD}">
          <p14:sldIdLst>
            <p14:sldId id="256"/>
            <p14:sldId id="286"/>
            <p14:sldId id="333"/>
          </p14:sldIdLst>
        </p14:section>
        <p14:section name="SOLID" id="{C826DBFF-62DE-4C01-BD39-5EC58734E402}">
          <p14:sldIdLst>
            <p14:sldId id="291"/>
            <p14:sldId id="292"/>
          </p14:sldIdLst>
        </p14:section>
        <p14:section name="LOD" id="{0262596D-992C-4BE7-823B-2E8431EDDD54}">
          <p14:sldIdLst>
            <p14:sldId id="373"/>
            <p14:sldId id="374"/>
            <p14:sldId id="375"/>
            <p14:sldId id="376"/>
            <p14:sldId id="378"/>
            <p14:sldId id="377"/>
          </p14:sldIdLst>
        </p14:section>
        <p14:section name="三大類" id="{B9B51309-D148-4332-87C2-07BE32FBCA3B}">
          <p14:sldIdLst>
            <p14:sldId id="281"/>
            <p14:sldId id="282"/>
            <p14:sldId id="283"/>
            <p14:sldId id="284"/>
          </p14:sldIdLst>
        </p14:section>
        <p14:section name="簡單工廠" id="{0FFE980E-8A1F-460F-BC79-66E34800DD8F}">
          <p14:sldIdLst>
            <p14:sldId id="334"/>
            <p14:sldId id="335"/>
            <p14:sldId id="336"/>
            <p14:sldId id="337"/>
            <p14:sldId id="338"/>
          </p14:sldIdLst>
        </p14:section>
        <p14:section name="工廠方法" id="{A73FF1C1-89A7-4A99-B8DF-033C3C3E7A9B}">
          <p14:sldIdLst>
            <p14:sldId id="339"/>
            <p14:sldId id="341"/>
            <p14:sldId id="342"/>
            <p14:sldId id="345"/>
            <p14:sldId id="346"/>
            <p14:sldId id="343"/>
            <p14:sldId id="344"/>
            <p14:sldId id="372"/>
          </p14:sldIdLst>
        </p14:section>
        <p14:section name="抽象工廠" id="{D48DDFBA-092D-4413-A2B1-CF77E7CA95A3}">
          <p14:sldIdLst>
            <p14:sldId id="347"/>
            <p14:sldId id="348"/>
            <p14:sldId id="349"/>
            <p14:sldId id="350"/>
            <p14:sldId id="351"/>
            <p14:sldId id="352"/>
            <p14:sldId id="354"/>
            <p14:sldId id="353"/>
            <p14:sldId id="355"/>
          </p14:sldIdLst>
        </p14:section>
        <p14:section name="工廠系列小結" id="{FEC9165D-19AD-45AD-BF68-49BD548A42AE}">
          <p14:sldIdLst>
            <p14:sldId id="371"/>
          </p14:sldIdLst>
        </p14:section>
        <p14:section name="建造者" id="{D1A17650-FDF1-487A-A3C7-FA251F02BE70}">
          <p14:sldIdLst>
            <p14:sldId id="356"/>
            <p14:sldId id="357"/>
            <p14:sldId id="358"/>
            <p14:sldId id="359"/>
            <p14:sldId id="379"/>
            <p14:sldId id="360"/>
            <p14:sldId id="381"/>
          </p14:sldIdLst>
        </p14:section>
        <p14:section name="原型" id="{904AB593-6EDF-40EC-8CCB-F93A7B73A1EF}">
          <p14:sldIdLst>
            <p14:sldId id="361"/>
            <p14:sldId id="362"/>
            <p14:sldId id="363"/>
            <p14:sldId id="364"/>
            <p14:sldId id="365"/>
            <p14:sldId id="382"/>
            <p14:sldId id="383"/>
            <p14:sldId id="384"/>
          </p14:sldIdLst>
        </p14:section>
        <p14:section name="單例" id="{E9408872-3850-4E0E-AD32-23D14CBEF539}">
          <p14:sldIdLst>
            <p14:sldId id="366"/>
            <p14:sldId id="367"/>
            <p14:sldId id="368"/>
            <p14:sldId id="369"/>
            <p14:sldId id="3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241" autoAdjust="0"/>
  </p:normalViewPr>
  <p:slideViewPr>
    <p:cSldViewPr snapToGrid="0">
      <p:cViewPr varScale="1">
        <p:scale>
          <a:sx n="107" d="100"/>
          <a:sy n="107" d="100"/>
        </p:scale>
        <p:origin x="696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4" d="100"/>
          <a:sy n="104" d="100"/>
        </p:scale>
        <p:origin x="460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8567A5F-8225-4FBA-8A64-61A9456764F0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2025/3/12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739B003-64CE-49BA-84F9-B7032782205C}" type="datetime1">
              <a:rPr lang="zh-TW" altLang="en-US" smtClean="0"/>
              <a:t>2025/3/12</a:t>
            </a:fld>
            <a:endParaRPr 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dirty="0"/>
              <a:t>按一下以編輯母片文字樣式</a:t>
            </a:r>
          </a:p>
          <a:p>
            <a:pPr lvl="1" rtl="0"/>
            <a:r>
              <a:rPr lang="zh-tw" dirty="0"/>
              <a:t>第二層</a:t>
            </a:r>
          </a:p>
          <a:p>
            <a:pPr lvl="2" rtl="0"/>
            <a:r>
              <a:rPr lang="zh-tw" dirty="0"/>
              <a:t>第三層</a:t>
            </a:r>
          </a:p>
          <a:p>
            <a:pPr lvl="3" rtl="0"/>
            <a:r>
              <a:rPr lang="zh-tw" dirty="0"/>
              <a:t>第四層</a:t>
            </a:r>
          </a:p>
          <a:p>
            <a:pPr lvl="4" rtl="0"/>
            <a:r>
              <a:rPr lang="zh-tw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F61EA0F-A667-4B49-8422-0062BC55E2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84870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TW" altLang="en-US" sz="1800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2" name="直線接點​​(S)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按一下以編輯母片文字樣式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第二層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第三層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第四層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第五層</a:t>
            </a:r>
          </a:p>
        </p:txBody>
      </p:sp>
      <p:sp>
        <p:nvSpPr>
          <p:cNvPr id="6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59A3657-F2A2-49EB-A811-441BBC36FB7A}" type="datetime1">
              <a:rPr lang="zh-TW" altLang="en-US" noProof="0" smtClean="0"/>
              <a:t>2025/3/12</a:t>
            </a:fld>
            <a:endParaRPr lang="zh-TW" altLang="en-US" noProof="0"/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860EDB8-5305-433F-BE41-D7A86D811DB3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800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矩形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800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按一下以編輯母片文字樣式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第二層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第三層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第四層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TW" altLang="en-US" sz="1800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0EC2CEB-72AA-4BC6-907A-4C651BF3A164}" type="datetime1">
              <a:rPr lang="zh-TW" altLang="en-US" smtClean="0"/>
              <a:t>2025/3/12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860EDB8-5305-433F-BE41-D7A86D811DB3}" type="slidenum">
              <a:rPr lang="en-US" altLang="zh-TW" smtClean="0"/>
              <a:pPr/>
              <a:t>‹#›</a:t>
            </a:fld>
            <a:endParaRPr lang="zh-TW" altLang="en-US"/>
          </a:p>
        </p:txBody>
      </p:sp>
      <p:cxnSp>
        <p:nvCxnSpPr>
          <p:cNvPr id="8" name="直線接點​​(S)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Microsoft JhengHei UI Light" panose="020B0304030504040204" pitchFamily="34" charset="-120"/>
          <a:ea typeface="Microsoft JhengHei UI Light" panose="020B0304030504040204" pitchFamily="34" charset="-120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zh-TW" altLang="en-US" sz="4800" dirty="0">
                <a:solidFill>
                  <a:schemeClr val="bg1"/>
                </a:solidFill>
              </a:rPr>
              <a:t>設計模式</a:t>
            </a:r>
            <a:endParaRPr lang="en-US" altLang="zh-TW" sz="4800" dirty="0">
              <a:solidFill>
                <a:schemeClr val="bg1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zh-TW" altLang="en-US" sz="24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創建型模式</a:t>
            </a:r>
          </a:p>
        </p:txBody>
      </p:sp>
      <p:pic>
        <p:nvPicPr>
          <p:cNvPr id="4" name="圖片 3" descr="PowerPoint 程式圖示"/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invGray">
          <a:xfrm>
            <a:off x="670216" y="5193062"/>
            <a:ext cx="82296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67B18-2976-D068-C28C-C036B582A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219294-4590-330A-D3B2-1B64993A6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適用性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DD41D64-51CE-8C1E-AF37-3B0234A70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36" y="1326717"/>
            <a:ext cx="7059010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52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25AC9-C914-A795-B52E-A3C30D18D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AC45CC-688B-7309-9322-C42898AD7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適用性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C0FE391-92DB-9DBB-554C-B1FAE1BD3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25" y="1313450"/>
            <a:ext cx="6954220" cy="227679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23038CD-2E51-B11C-F2DF-1722D8698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25" y="3670926"/>
            <a:ext cx="6220693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71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cs typeface="Segoe UI Light" panose="020B0502040204020203" pitchFamily="34" charset="0"/>
              </a:rPr>
              <a:t>三大類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F93DB9A-396C-A5BA-8501-2549D46228D9}"/>
              </a:ext>
            </a:extLst>
          </p:cNvPr>
          <p:cNvSpPr txBox="1"/>
          <p:nvPr/>
        </p:nvSpPr>
        <p:spPr>
          <a:xfrm>
            <a:off x="521207" y="1431010"/>
            <a:ext cx="57812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創建型（</a:t>
            </a:r>
            <a:r>
              <a:rPr lang="en-US" altLang="zh-TW" dirty="0"/>
              <a:t>Creational Patterns</a:t>
            </a:r>
            <a:r>
              <a:rPr lang="zh-TW" altLang="en-US" dirty="0"/>
              <a:t>） </a:t>
            </a:r>
            <a:r>
              <a:rPr lang="en-US" altLang="zh-TW" dirty="0"/>
              <a:t>- </a:t>
            </a:r>
            <a:r>
              <a:rPr lang="zh-TW" altLang="en-US" dirty="0"/>
              <a:t>負責物件的建立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結構型（</a:t>
            </a:r>
            <a:r>
              <a:rPr lang="en-US" altLang="zh-TW" dirty="0"/>
              <a:t>Structural Patterns</a:t>
            </a:r>
            <a:r>
              <a:rPr lang="zh-TW" altLang="en-US" dirty="0"/>
              <a:t>） </a:t>
            </a:r>
            <a:r>
              <a:rPr lang="en-US" altLang="zh-TW" dirty="0"/>
              <a:t>- </a:t>
            </a:r>
            <a:r>
              <a:rPr lang="zh-TW" altLang="en-US" dirty="0"/>
              <a:t>處理物件之間的關係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行為型（</a:t>
            </a:r>
            <a:r>
              <a:rPr lang="en-US" altLang="zh-TW" dirty="0"/>
              <a:t>Behavioral Patterns</a:t>
            </a:r>
            <a:r>
              <a:rPr lang="zh-TW" altLang="en-US" dirty="0"/>
              <a:t>） </a:t>
            </a:r>
            <a:r>
              <a:rPr lang="en-US" altLang="zh-TW" dirty="0"/>
              <a:t>- </a:t>
            </a:r>
            <a:r>
              <a:rPr lang="zh-TW" altLang="en-US" dirty="0"/>
              <a:t>定義物件如何互動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F02160-EE48-B6A1-7CAF-36CE3DABF2E0}"/>
              </a:ext>
            </a:extLst>
          </p:cNvPr>
          <p:cNvSpPr txBox="1"/>
          <p:nvPr/>
        </p:nvSpPr>
        <p:spPr>
          <a:xfrm>
            <a:off x="431560" y="6040612"/>
            <a:ext cx="6104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抽象的定義</a:t>
            </a:r>
            <a:r>
              <a:rPr lang="en-US" altLang="zh-TW" dirty="0"/>
              <a:t>:</a:t>
            </a:r>
            <a:r>
              <a:rPr lang="zh-TW" altLang="en-US" dirty="0"/>
              <a:t>從大同小異中</a:t>
            </a:r>
            <a:r>
              <a:rPr lang="en-US" altLang="zh-TW" dirty="0"/>
              <a:t>,</a:t>
            </a:r>
            <a:r>
              <a:rPr lang="zh-TW" altLang="en-US" dirty="0"/>
              <a:t>找出相同部分</a:t>
            </a:r>
            <a:r>
              <a:rPr lang="en-US" altLang="zh-TW" dirty="0"/>
              <a:t>,</a:t>
            </a:r>
            <a:r>
              <a:rPr lang="zh-TW" altLang="en-US" dirty="0"/>
              <a:t>保留變異的部分</a:t>
            </a:r>
          </a:p>
        </p:txBody>
      </p:sp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D738E9-8618-5AAA-3923-B3919BC89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創建型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C7CBD9E-C98A-99C3-C4F0-AE7DE4D8C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70794"/>
            <a:ext cx="6401693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69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C6A11-6135-8EF0-5562-FFC0A796E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8016BE-FC10-1766-D724-794BE7E05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結構型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D0161B8-FC8F-0756-C271-2D7131971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84" y="1371313"/>
            <a:ext cx="6373114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244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824F8-60AB-6328-E5D5-14A94143E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FC9F62-58A7-D711-BA1D-26D3CBC55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行為型模式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8CD6FB9-07DA-1C00-ADCD-D1EEAE060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46" y="1333457"/>
            <a:ext cx="6354062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32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314DB2-7706-9C07-2502-959611F4B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簡單工廠</a:t>
            </a:r>
            <a:r>
              <a:rPr lang="en-US" altLang="zh-TW" dirty="0"/>
              <a:t>UML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11DDF6E-4CFB-1FB9-4ED5-D0D9ABAFCCE3}"/>
              </a:ext>
            </a:extLst>
          </p:cNvPr>
          <p:cNvSpPr txBox="1"/>
          <p:nvPr/>
        </p:nvSpPr>
        <p:spPr>
          <a:xfrm>
            <a:off x="521207" y="131380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做法</a:t>
            </a:r>
            <a:br>
              <a:rPr lang="zh-TW" altLang="en-US" dirty="0"/>
            </a:br>
            <a:r>
              <a:rPr lang="zh-TW" altLang="en-US" dirty="0"/>
              <a:t>🔹 </a:t>
            </a:r>
            <a:r>
              <a:rPr lang="zh-TW" altLang="en-US" b="1" dirty="0"/>
              <a:t>定義一個工廠</a:t>
            </a:r>
            <a:r>
              <a:rPr lang="en-US" altLang="zh-TW" b="1" dirty="0"/>
              <a:t>class</a:t>
            </a:r>
            <a:r>
              <a:rPr lang="zh-TW" altLang="en-US" b="1" dirty="0"/>
              <a:t>來建立</a:t>
            </a:r>
            <a:r>
              <a:rPr lang="en-US" altLang="zh-TW" b="1" dirty="0"/>
              <a:t>object</a:t>
            </a:r>
          </a:p>
          <a:p>
            <a:r>
              <a:rPr lang="zh-TW" altLang="en-US" dirty="0"/>
              <a:t>🔹 </a:t>
            </a:r>
            <a:r>
              <a:rPr lang="zh-TW" altLang="en-US" b="1" dirty="0"/>
              <a:t>透過</a:t>
            </a:r>
            <a:r>
              <a:rPr lang="en-US" altLang="zh-TW" b="1" dirty="0"/>
              <a:t>interface</a:t>
            </a:r>
            <a:r>
              <a:rPr lang="zh-TW" altLang="en-US" b="1" dirty="0"/>
              <a:t>來使用</a:t>
            </a:r>
            <a:r>
              <a:rPr lang="en-US" altLang="zh-TW" b="1" dirty="0"/>
              <a:t>object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B9B7AAA-2AB6-60FE-ECF9-7B35C0A59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883" y="2524260"/>
            <a:ext cx="8713692" cy="327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9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C7DBF-EDAE-B8C7-41C1-A60520454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78BD59-A4D7-EFE1-2EAB-0637B22B3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EE24AB2-A796-E0AB-3861-C084C65FA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09" y="1332688"/>
            <a:ext cx="7039957" cy="36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927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2946F-E244-D2F1-A7AF-C187A892D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F52B1F-6352-F9BA-7E31-C1D50304F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35AD591-19DF-98C7-F261-DA9DF71EE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01" y="1374973"/>
            <a:ext cx="7097115" cy="38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59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98B72-F70B-7FDC-E430-9C09BCB00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8D315A-48A0-821D-917E-7CADAC33B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0697972-66FE-AEC3-36C0-A958275F5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56" y="1243205"/>
            <a:ext cx="7078063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38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0F5FAC-89EB-DF43-6AF5-A0CC28D33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6EC9CC9-6820-B40C-E241-8F00A5B5A4A0}"/>
              </a:ext>
            </a:extLst>
          </p:cNvPr>
          <p:cNvSpPr txBox="1"/>
          <p:nvPr/>
        </p:nvSpPr>
        <p:spPr>
          <a:xfrm>
            <a:off x="521207" y="1433462"/>
            <a:ext cx="609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UML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SOLID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LOD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1800" dirty="0"/>
              <a:t>設計模式三大類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簡單工廠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sz="1800" dirty="0"/>
              <a:t>工廠方法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抽象工廠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建造者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原型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單例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endParaRPr lang="en-US" altLang="zh-TW" sz="18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8882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D9CF0-121F-2B85-4535-0A6720185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80169A-F4B5-841D-DD06-F4044A8B5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193CF2-CE25-26FA-E8E4-20EE9EDB9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32546"/>
            <a:ext cx="4267796" cy="162900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E6ECD1B-2B4D-996F-2387-93D7ECD34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3205958"/>
            <a:ext cx="7059010" cy="175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156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D7330-33DF-CD77-5C13-0D7C5B11A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FF7BF8-F54D-E75B-E669-66F2CBB8C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工廠方法</a:t>
            </a:r>
            <a:r>
              <a:rPr lang="en-US" altLang="zh-TW" dirty="0"/>
              <a:t>UML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508AE41-A3D9-1C1B-1B59-1FBB2D7696A6}"/>
              </a:ext>
            </a:extLst>
          </p:cNvPr>
          <p:cNvSpPr txBox="1"/>
          <p:nvPr/>
        </p:nvSpPr>
        <p:spPr>
          <a:xfrm>
            <a:off x="521207" y="131380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做法</a:t>
            </a:r>
            <a:br>
              <a:rPr lang="zh-TW" altLang="en-US" dirty="0"/>
            </a:br>
            <a:r>
              <a:rPr lang="zh-TW" altLang="en-US" dirty="0"/>
              <a:t>🔹 </a:t>
            </a:r>
            <a:r>
              <a:rPr lang="zh-TW" altLang="en-US" b="1" dirty="0"/>
              <a:t>工廠方法升級版</a:t>
            </a:r>
            <a:endParaRPr lang="en-US" altLang="zh-TW" b="1" dirty="0"/>
          </a:p>
          <a:p>
            <a:r>
              <a:rPr lang="zh-TW" altLang="en-US" dirty="0"/>
              <a:t>🔹 </a:t>
            </a:r>
            <a:r>
              <a:rPr lang="zh-TW" altLang="en-US" b="1" dirty="0"/>
              <a:t>將</a:t>
            </a:r>
            <a:r>
              <a:rPr lang="en-US" altLang="zh-TW" b="1" dirty="0"/>
              <a:t>factory</a:t>
            </a:r>
            <a:r>
              <a:rPr lang="zh-TW" altLang="en-US" b="1" dirty="0"/>
              <a:t>抽象化</a:t>
            </a:r>
            <a:endParaRPr lang="en-US" altLang="zh-TW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D955394-D7CC-B1A7-AD01-E279A7EA5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338" y="2057870"/>
            <a:ext cx="8641976" cy="435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29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A2E2F-DA29-E2BD-2CE3-46750824A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8CA495-53D0-6A9A-ACCD-0D7FB8FF6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56E0910-4880-9335-0790-2A818741D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05481"/>
            <a:ext cx="7068536" cy="406774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EF46B84-55FF-6849-2FDB-6F89E1B0A9DC}"/>
              </a:ext>
            </a:extLst>
          </p:cNvPr>
          <p:cNvSpPr txBox="1"/>
          <p:nvPr/>
        </p:nvSpPr>
        <p:spPr>
          <a:xfrm>
            <a:off x="2537012" y="6001387"/>
            <a:ext cx="3850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產品</a:t>
            </a:r>
            <a:r>
              <a:rPr lang="en-US" altLang="zh-TW" dirty="0">
                <a:solidFill>
                  <a:srgbClr val="FF0000"/>
                </a:solidFill>
              </a:rPr>
              <a:t>class</a:t>
            </a:r>
            <a:r>
              <a:rPr lang="zh-TW" altLang="en-US" dirty="0">
                <a:solidFill>
                  <a:srgbClr val="FF0000"/>
                </a:solidFill>
              </a:rPr>
              <a:t>與</a:t>
            </a:r>
            <a:r>
              <a:rPr lang="en-US" altLang="zh-TW" dirty="0">
                <a:solidFill>
                  <a:srgbClr val="FF0000"/>
                </a:solidFill>
              </a:rPr>
              <a:t>interface</a:t>
            </a:r>
            <a:r>
              <a:rPr lang="zh-TW" altLang="en-US" dirty="0">
                <a:solidFill>
                  <a:srgbClr val="FF0000"/>
                </a:solidFill>
              </a:rPr>
              <a:t>跟簡單工廠一樣</a:t>
            </a:r>
          </a:p>
        </p:txBody>
      </p:sp>
    </p:spTree>
    <p:extLst>
      <p:ext uri="{BB962C8B-B14F-4D97-AF65-F5344CB8AC3E}">
        <p14:creationId xmlns:p14="http://schemas.microsoft.com/office/powerpoint/2010/main" val="3391368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3FA4B-7150-99A4-B727-5994C32C3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F7E020-8225-38F2-1F4B-2ABE7AD8C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878C9F0-F040-2CDB-D5AA-2DF2CE52A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270099"/>
            <a:ext cx="7116168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244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B7B44-C03B-FB64-207C-A23BAC8DE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33D73F-0979-AFB7-9C52-B5932B078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849C4E4-E782-008A-7E4F-B56C51A37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270099"/>
            <a:ext cx="7116168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003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F0A37-75C2-7E2A-318B-D08FA2F7B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F07AA5-F7D0-A6F5-9AB4-40BF90A26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UML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3B138D-301E-5539-3352-E642DDCF8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59" y="1362636"/>
            <a:ext cx="5992796" cy="297306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8755F45-E98A-F368-10F5-1CD17F6FF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577" y="1299883"/>
            <a:ext cx="5903664" cy="2973068"/>
          </a:xfrm>
          <a:prstGeom prst="rect">
            <a:avLst/>
          </a:prstGeom>
        </p:spPr>
      </p:pic>
      <p:sp>
        <p:nvSpPr>
          <p:cNvPr id="8" name="箭號: 向右 7">
            <a:extLst>
              <a:ext uri="{FF2B5EF4-FFF2-40B4-BE49-F238E27FC236}">
                <a16:creationId xmlns:a16="http://schemas.microsoft.com/office/drawing/2014/main" id="{EC952D3F-49F6-9D53-BE78-6DE94E058324}"/>
              </a:ext>
            </a:extLst>
          </p:cNvPr>
          <p:cNvSpPr/>
          <p:nvPr/>
        </p:nvSpPr>
        <p:spPr>
          <a:xfrm>
            <a:off x="5907741" y="2786417"/>
            <a:ext cx="546847" cy="3781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4C45300-0BDB-E244-D24E-A6C101721361}"/>
              </a:ext>
            </a:extLst>
          </p:cNvPr>
          <p:cNvSpPr txBox="1"/>
          <p:nvPr/>
        </p:nvSpPr>
        <p:spPr>
          <a:xfrm>
            <a:off x="4545829" y="337628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從簡單工廠轉成工廠方法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9B9C373-16BF-ACF5-D918-EAA13D1EC795}"/>
              </a:ext>
            </a:extLst>
          </p:cNvPr>
          <p:cNvSpPr txBox="1"/>
          <p:nvPr/>
        </p:nvSpPr>
        <p:spPr>
          <a:xfrm>
            <a:off x="264642" y="4401157"/>
            <a:ext cx="713368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簡單工廠最大優點</a:t>
            </a:r>
            <a:endParaRPr lang="en-US" altLang="zh-TW" dirty="0"/>
          </a:p>
          <a:p>
            <a:r>
              <a:rPr lang="en-US" altLang="zh-TW" dirty="0"/>
              <a:t>Factory class</a:t>
            </a:r>
            <a:r>
              <a:rPr lang="zh-TW" altLang="en-US" dirty="0"/>
              <a:t>包含了必要的判斷邏輯</a:t>
            </a:r>
            <a:r>
              <a:rPr lang="en-US" altLang="zh-TW" dirty="0"/>
              <a:t>,</a:t>
            </a:r>
            <a:r>
              <a:rPr lang="zh-TW" altLang="en-US" dirty="0"/>
              <a:t>根據外在條件</a:t>
            </a:r>
            <a:r>
              <a:rPr lang="en-US" altLang="zh-TW" dirty="0"/>
              <a:t>(</a:t>
            </a:r>
            <a:r>
              <a:rPr lang="zh-TW" altLang="en-US" dirty="0"/>
              <a:t>參數</a:t>
            </a:r>
            <a:r>
              <a:rPr lang="en-US" altLang="zh-TW" dirty="0"/>
              <a:t>)</a:t>
            </a:r>
            <a:r>
              <a:rPr lang="zh-TW" altLang="en-US" dirty="0"/>
              <a:t>實體化</a:t>
            </a:r>
            <a:r>
              <a:rPr lang="en-US" altLang="zh-TW" dirty="0"/>
              <a:t>object</a:t>
            </a:r>
          </a:p>
          <a:p>
            <a:r>
              <a:rPr lang="zh-TW" altLang="en-US" dirty="0"/>
              <a:t>去除對</a:t>
            </a:r>
            <a:r>
              <a:rPr lang="en-US" altLang="zh-TW" dirty="0"/>
              <a:t>Product</a:t>
            </a:r>
            <a:r>
              <a:rPr lang="zh-TW" altLang="en-US" dirty="0"/>
              <a:t>的依賴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Factory method</a:t>
            </a:r>
            <a:r>
              <a:rPr lang="zh-TW" altLang="en-US" dirty="0"/>
              <a:t>最大的優點</a:t>
            </a:r>
            <a:endParaRPr lang="en-US" altLang="zh-TW" dirty="0"/>
          </a:p>
          <a:p>
            <a:r>
              <a:rPr lang="zh-TW" altLang="en-US" dirty="0"/>
              <a:t>延遲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urce-serif-pro"/>
              </a:rPr>
              <a:t>instance</a:t>
            </a:r>
            <a:endParaRPr lang="en-US" altLang="zh-TW" dirty="0"/>
          </a:p>
          <a:p>
            <a:r>
              <a:rPr lang="zh-TW" altLang="en-US" dirty="0"/>
              <a:t>讓子</a:t>
            </a:r>
            <a:r>
              <a:rPr lang="en-US" altLang="zh-TW" dirty="0"/>
              <a:t>class</a:t>
            </a:r>
            <a:r>
              <a:rPr lang="zh-TW" altLang="en-US" dirty="0"/>
              <a:t>決定實體化哪個類別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115C7D6-57DA-474C-748B-66231724E57A}"/>
              </a:ext>
            </a:extLst>
          </p:cNvPr>
          <p:cNvSpPr txBox="1"/>
          <p:nvPr/>
        </p:nvSpPr>
        <p:spPr>
          <a:xfrm>
            <a:off x="2543830" y="4912659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符合</a:t>
            </a:r>
            <a:r>
              <a:rPr lang="en-US" altLang="zh-TW" dirty="0">
                <a:solidFill>
                  <a:srgbClr val="FF0000"/>
                </a:solidFill>
              </a:rPr>
              <a:t>DIP</a:t>
            </a:r>
            <a:r>
              <a:rPr lang="zh-TW" altLang="en-US" dirty="0">
                <a:solidFill>
                  <a:srgbClr val="FF0000"/>
                </a:solidFill>
              </a:rPr>
              <a:t>但違反</a:t>
            </a:r>
            <a:r>
              <a:rPr lang="en-US" altLang="zh-TW" dirty="0">
                <a:solidFill>
                  <a:srgbClr val="FF0000"/>
                </a:solidFill>
              </a:rPr>
              <a:t>OCP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76444B0-6876-9285-C0F5-96BB521EBC7D}"/>
              </a:ext>
            </a:extLst>
          </p:cNvPr>
          <p:cNvSpPr txBox="1"/>
          <p:nvPr/>
        </p:nvSpPr>
        <p:spPr>
          <a:xfrm>
            <a:off x="3009440" y="5495364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符合</a:t>
            </a:r>
            <a:r>
              <a:rPr lang="en-US" altLang="zh-TW" dirty="0">
                <a:solidFill>
                  <a:srgbClr val="FF0000"/>
                </a:solidFill>
              </a:rPr>
              <a:t>DIP/OCP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586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7D19B-7F31-FE83-E8D1-54EA6A1FB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CAB697-4384-7050-0C47-24ADEE878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31005F8-217A-3BD4-44DC-BF46B7934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86" y="1277796"/>
            <a:ext cx="6677160" cy="53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026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2BFFB-1D50-E953-7575-D2C820164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804B79-D1E1-5FF1-0D8E-987D5C02A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優缺點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284F2A7-B8DE-9D88-27AF-2CEF80002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45" y="1430553"/>
            <a:ext cx="7144747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36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F994A-928C-FC40-2376-2C0C4FFDD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184E96-4D37-1A56-2B97-12E02ECF6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透過</a:t>
            </a:r>
            <a:r>
              <a:rPr lang="en-US" altLang="zh-TW" dirty="0"/>
              <a:t>DI(</a:t>
            </a:r>
            <a:r>
              <a:rPr lang="zh-TW" altLang="en-US" dirty="0"/>
              <a:t>依賴注入</a:t>
            </a:r>
            <a:r>
              <a:rPr lang="en-US" altLang="zh-TW" dirty="0"/>
              <a:t>)</a:t>
            </a:r>
            <a:r>
              <a:rPr lang="zh-TW" altLang="en-US" dirty="0"/>
              <a:t>改進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E499DBF-C8F4-E3D4-0690-1F391272E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076" y="299601"/>
            <a:ext cx="7011378" cy="625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466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BDDEF-53C7-7CFB-15A2-2989D1DE8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7BB530-E779-435A-6603-59348EC2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抽象工廠</a:t>
            </a:r>
            <a:r>
              <a:rPr lang="en-US" altLang="zh-TW" dirty="0"/>
              <a:t>UML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DCA9839-5F6D-0C5B-D943-41B5834DD7D2}"/>
              </a:ext>
            </a:extLst>
          </p:cNvPr>
          <p:cNvSpPr txBox="1"/>
          <p:nvPr/>
        </p:nvSpPr>
        <p:spPr>
          <a:xfrm>
            <a:off x="521207" y="131380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目的</a:t>
            </a:r>
            <a:endParaRPr lang="en-US" altLang="zh-TW" b="1" dirty="0"/>
          </a:p>
          <a:p>
            <a:r>
              <a:rPr lang="zh-TW" altLang="en-US" dirty="0"/>
              <a:t>🔹 </a:t>
            </a:r>
            <a:r>
              <a:rPr lang="zh-TW" altLang="en-US" b="1" dirty="0"/>
              <a:t>創造一系列相關或相互依賴的物件</a:t>
            </a:r>
            <a:br>
              <a:rPr lang="en-US" altLang="zh-TW" b="1" dirty="0"/>
            </a:br>
            <a:r>
              <a:rPr lang="zh-TW" altLang="en-US" b="1" dirty="0"/>
              <a:t>做法</a:t>
            </a:r>
            <a:br>
              <a:rPr lang="zh-TW" altLang="en-US" dirty="0"/>
            </a:br>
            <a:r>
              <a:rPr lang="zh-TW" altLang="en-US" dirty="0"/>
              <a:t>🔹 </a:t>
            </a:r>
            <a:r>
              <a:rPr lang="zh-TW" altLang="en-US" b="1" dirty="0"/>
              <a:t>工廠方法的改版</a:t>
            </a:r>
            <a:endParaRPr lang="en-US" altLang="zh-TW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38DB556-C989-1DE8-57F7-2ED9360F2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489" y="0"/>
            <a:ext cx="62277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91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D3323D-BBF2-770F-A4F4-B2E46F263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UML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CE86F8-74F1-E70D-2581-19F3F57F3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70" y="59446"/>
            <a:ext cx="7351060" cy="673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006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7E398-5207-0C2C-E406-F54C75BCA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49CD19-D262-1A50-B5DB-56BF1933A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C4D8A02-89EC-7C24-4284-CE7729AA1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71" y="1212629"/>
            <a:ext cx="7087589" cy="58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348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072EC-4ED9-5C6A-DEA2-C36586962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2C5D7D-8FA7-7D02-425A-EFBC8B362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5AD2DE2-C989-91DF-BA88-8F70ED653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293005"/>
            <a:ext cx="7097115" cy="221010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798880B-7B58-6223-10A1-A4858A9F4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913" y="2511408"/>
            <a:ext cx="7125694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15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A7617-22D0-FD9F-F802-15ED3F857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0727E1-7EF7-904A-58E4-17E8527F6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DEAB747-953A-F58D-031F-C0563688E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92" y="1329361"/>
            <a:ext cx="7144747" cy="310558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835E041-4897-23E0-069C-A0CF77D7D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257" y="837504"/>
            <a:ext cx="7068536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3550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80CF9-E5BC-C19C-CBCB-E683DDF37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DF0CEF-5E4D-C550-5A4C-B4764BE01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89A1CF5-DD5B-FB2F-65F9-3B481373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01450"/>
            <a:ext cx="6144482" cy="161947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0E95372-414B-6DBC-2213-A9151D12A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3001338"/>
            <a:ext cx="5772956" cy="147658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00ECBF38-949E-B55D-1A16-331F3FB94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07" y="4558331"/>
            <a:ext cx="6344535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3419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8BFD9-813E-C4B6-B352-75515D01D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1C7916-34ED-32E9-ED96-877363512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AB4B32C-1D70-DEED-20B7-63D4BAA6D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27" y="1452703"/>
            <a:ext cx="7068536" cy="22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20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5F635-9DD6-4C71-5DCC-8B57B90CD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9EDC9E5A-43A1-CCAE-AFB9-3B22E46EA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90" y="1241916"/>
            <a:ext cx="7087589" cy="584916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447AE64-AFC7-629E-3A9D-1A6CA91B1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透過反射改進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4FEBA44-C401-0068-4E50-21F89150D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659" y="1241916"/>
            <a:ext cx="7049484" cy="5687219"/>
          </a:xfrm>
          <a:prstGeom prst="rect">
            <a:avLst/>
          </a:prstGeom>
        </p:spPr>
      </p:pic>
      <p:sp>
        <p:nvSpPr>
          <p:cNvPr id="10" name="箭號: 向右 9">
            <a:extLst>
              <a:ext uri="{FF2B5EF4-FFF2-40B4-BE49-F238E27FC236}">
                <a16:creationId xmlns:a16="http://schemas.microsoft.com/office/drawing/2014/main" id="{EDB40641-76AD-706D-7555-04EE2D494D3E}"/>
              </a:ext>
            </a:extLst>
          </p:cNvPr>
          <p:cNvSpPr/>
          <p:nvPr/>
        </p:nvSpPr>
        <p:spPr>
          <a:xfrm>
            <a:off x="5378824" y="3827929"/>
            <a:ext cx="439270" cy="3585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13479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2EEBE-8705-DA15-C360-305AA2826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19948F-7349-E475-EC33-03A8A7392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透過</a:t>
            </a:r>
            <a:r>
              <a:rPr lang="en-US" altLang="zh-TW" dirty="0"/>
              <a:t>Dictionary + </a:t>
            </a:r>
            <a:r>
              <a:rPr lang="zh-TW" altLang="en-US" dirty="0"/>
              <a:t>反射改進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D0FE88A-1F1B-740A-7A26-CA0484F1D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57" y="1369218"/>
            <a:ext cx="6095296" cy="491742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039832F-5749-75A8-7713-B4E53FB09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759" y="1238016"/>
            <a:ext cx="6408946" cy="5771498"/>
          </a:xfrm>
          <a:prstGeom prst="rect">
            <a:avLst/>
          </a:prstGeom>
        </p:spPr>
      </p:pic>
      <p:sp>
        <p:nvSpPr>
          <p:cNvPr id="10" name="箭號: 向右 9">
            <a:extLst>
              <a:ext uri="{FF2B5EF4-FFF2-40B4-BE49-F238E27FC236}">
                <a16:creationId xmlns:a16="http://schemas.microsoft.com/office/drawing/2014/main" id="{B251DD48-2408-788B-BBC5-7A2604BDC1E6}"/>
              </a:ext>
            </a:extLst>
          </p:cNvPr>
          <p:cNvSpPr/>
          <p:nvPr/>
        </p:nvSpPr>
        <p:spPr>
          <a:xfrm>
            <a:off x="5746489" y="3827929"/>
            <a:ext cx="439270" cy="3585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48092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6CAFF-1942-D491-830A-B1826B74A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F5BFAB-2880-113D-CB14-609B8162C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註冊表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95D1693-BEEC-DBAC-161B-3AC7C9624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70" y="1234986"/>
            <a:ext cx="6167718" cy="562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176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F81181-D61E-2868-E3E9-842E6A6C1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Factory</a:t>
            </a:r>
            <a:r>
              <a:rPr lang="zh-TW" altLang="en-US" dirty="0"/>
              <a:t>系統總結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DE9C5CDD-ED1A-2869-2A86-4916C4A42858}"/>
              </a:ext>
            </a:extLst>
          </p:cNvPr>
          <p:cNvGrpSpPr/>
          <p:nvPr/>
        </p:nvGrpSpPr>
        <p:grpSpPr>
          <a:xfrm>
            <a:off x="521207" y="1242084"/>
            <a:ext cx="4582492" cy="2528272"/>
            <a:chOff x="521207" y="1242084"/>
            <a:chExt cx="4582492" cy="252827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5243509C-E141-BA42-45DE-DBD91ABFA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1207" y="1242084"/>
              <a:ext cx="4582492" cy="2528272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BE03F501-24E1-E6F6-3202-F5E3AAD4505D}"/>
                </a:ext>
              </a:extLst>
            </p:cNvPr>
            <p:cNvSpPr txBox="1"/>
            <p:nvPr/>
          </p:nvSpPr>
          <p:spPr>
            <a:xfrm>
              <a:off x="628784" y="1242084"/>
              <a:ext cx="35146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0" i="0" dirty="0">
                  <a:solidFill>
                    <a:srgbClr val="FF0000"/>
                  </a:solidFill>
                  <a:effectLst/>
                  <a:latin typeface="Open Sans" panose="020B0606030504020204" pitchFamily="34" charset="0"/>
                </a:rPr>
                <a:t>What are you prepared to do</a:t>
              </a:r>
              <a:r>
                <a:rPr lang="zh-TW" altLang="en-US" b="0" i="0" dirty="0">
                  <a:solidFill>
                    <a:srgbClr val="FF0000"/>
                  </a:solidFill>
                  <a:effectLst/>
                  <a:latin typeface="Open Sans" panose="020B0606030504020204" pitchFamily="34" charset="0"/>
                </a:rPr>
                <a:t>？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1B6FB26-BB6E-1C9A-F8E0-13C63D58D8FF}"/>
              </a:ext>
            </a:extLst>
          </p:cNvPr>
          <p:cNvSpPr txBox="1"/>
          <p:nvPr/>
        </p:nvSpPr>
        <p:spPr>
          <a:xfrm>
            <a:off x="5211276" y="1242084"/>
            <a:ext cx="609600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白話點講就是</a:t>
            </a:r>
            <a:r>
              <a:rPr lang="en-US" altLang="zh-TW" dirty="0"/>
              <a:t>:</a:t>
            </a:r>
          </a:p>
          <a:p>
            <a:r>
              <a:rPr lang="en-US" altLang="zh-TW" sz="1600" dirty="0"/>
              <a:t>Sample factory:</a:t>
            </a:r>
            <a:r>
              <a:rPr lang="zh-TW" altLang="en-US" sz="1600" dirty="0"/>
              <a:t>相同行為的</a:t>
            </a:r>
            <a:r>
              <a:rPr lang="en-US" altLang="zh-TW" sz="1600" dirty="0"/>
              <a:t>class</a:t>
            </a:r>
            <a:r>
              <a:rPr lang="zh-TW" altLang="en-US" sz="1600" dirty="0"/>
              <a:t>放一起</a:t>
            </a:r>
            <a:r>
              <a:rPr lang="en-US" altLang="zh-TW" sz="1600" dirty="0"/>
              <a:t>,</a:t>
            </a:r>
            <a:r>
              <a:rPr lang="zh-TW" altLang="en-US" sz="1600" dirty="0"/>
              <a:t>透過參數來決定</a:t>
            </a:r>
            <a:endParaRPr lang="en-US" altLang="zh-TW" sz="1600" dirty="0"/>
          </a:p>
          <a:p>
            <a:endParaRPr lang="en-US" altLang="zh-TW" sz="1600" dirty="0"/>
          </a:p>
          <a:p>
            <a:r>
              <a:rPr lang="en-US" altLang="zh-TW" sz="1600" dirty="0"/>
              <a:t>Factory method:</a:t>
            </a:r>
            <a:r>
              <a:rPr lang="zh-TW" altLang="en-US" sz="1600" dirty="0"/>
              <a:t>相同行為的</a:t>
            </a:r>
            <a:r>
              <a:rPr lang="en-US" altLang="zh-TW" sz="1600" dirty="0"/>
              <a:t>class</a:t>
            </a:r>
            <a:r>
              <a:rPr lang="zh-TW" altLang="en-US" sz="1600" dirty="0"/>
              <a:t>放一起</a:t>
            </a:r>
            <a:r>
              <a:rPr lang="en-US" altLang="zh-TW" sz="1600" dirty="0"/>
              <a:t>,</a:t>
            </a:r>
            <a:r>
              <a:rPr lang="zh-TW" altLang="en-US" sz="1600" dirty="0"/>
              <a:t>透過</a:t>
            </a:r>
            <a:r>
              <a:rPr lang="en-US" altLang="zh-TW" sz="1600" dirty="0"/>
              <a:t>factory class</a:t>
            </a:r>
            <a:r>
              <a:rPr lang="zh-TW" altLang="en-US" sz="1600" dirty="0"/>
              <a:t>別來決定</a:t>
            </a:r>
            <a:endParaRPr lang="en-US" altLang="zh-TW" sz="1600" dirty="0"/>
          </a:p>
          <a:p>
            <a:endParaRPr lang="en-US" altLang="zh-TW" sz="1600" dirty="0"/>
          </a:p>
          <a:p>
            <a:r>
              <a:rPr lang="en-US" altLang="zh-TW" sz="1600" dirty="0"/>
              <a:t>Abstract Factory :</a:t>
            </a:r>
            <a:r>
              <a:rPr lang="zh-TW" altLang="en-US" sz="1600" dirty="0"/>
              <a:t>建立多個相同行為的</a:t>
            </a:r>
            <a:r>
              <a:rPr lang="en-US" altLang="zh-TW" sz="1600" dirty="0"/>
              <a:t>class</a:t>
            </a:r>
            <a:r>
              <a:rPr lang="zh-TW" altLang="en-US" sz="1600" dirty="0"/>
              <a:t>放一起</a:t>
            </a:r>
            <a:r>
              <a:rPr lang="en-US" altLang="zh-TW" sz="1600" dirty="0"/>
              <a:t>,</a:t>
            </a:r>
            <a:r>
              <a:rPr lang="zh-TW" altLang="en-US" sz="1600" dirty="0"/>
              <a:t>透過</a:t>
            </a:r>
            <a:r>
              <a:rPr lang="en-US" altLang="zh-TW" sz="1600" dirty="0"/>
              <a:t>factory class</a:t>
            </a:r>
            <a:r>
              <a:rPr lang="zh-TW" altLang="en-US" sz="1600" dirty="0"/>
              <a:t>別來決定</a:t>
            </a:r>
            <a:endParaRPr lang="en-US" altLang="zh-TW" sz="1600" dirty="0"/>
          </a:p>
          <a:p>
            <a:endParaRPr lang="en-US" altLang="zh-TW" sz="1600" dirty="0"/>
          </a:p>
          <a:p>
            <a:r>
              <a:rPr lang="zh-TW" altLang="en-US" sz="1600" dirty="0">
                <a:solidFill>
                  <a:srgbClr val="FF0000"/>
                </a:solidFill>
              </a:rPr>
              <a:t>上面</a:t>
            </a:r>
            <a:r>
              <a:rPr lang="en-US" altLang="zh-TW" sz="1600" dirty="0">
                <a:solidFill>
                  <a:srgbClr val="FF0000"/>
                </a:solidFill>
              </a:rPr>
              <a:t>pattern</a:t>
            </a:r>
            <a:r>
              <a:rPr lang="zh-TW" altLang="en-US" sz="1600" dirty="0">
                <a:solidFill>
                  <a:srgbClr val="FF0000"/>
                </a:solidFill>
              </a:rPr>
              <a:t>已經用不到了</a:t>
            </a:r>
            <a:endParaRPr lang="en-US" altLang="zh-TW" sz="1600" dirty="0">
              <a:solidFill>
                <a:srgbClr val="FF0000"/>
              </a:solidFill>
            </a:endParaRPr>
          </a:p>
          <a:p>
            <a:r>
              <a:rPr lang="zh-TW" altLang="en-US" sz="1600" dirty="0"/>
              <a:t>透過</a:t>
            </a:r>
            <a:r>
              <a:rPr lang="en-US" altLang="zh-TW" sz="1600" dirty="0"/>
              <a:t>DI(</a:t>
            </a:r>
            <a:r>
              <a:rPr lang="zh-TW" altLang="en-US" sz="1600" dirty="0"/>
              <a:t>依賴注入</a:t>
            </a:r>
            <a:r>
              <a:rPr lang="en-US" altLang="zh-TW" sz="1600" dirty="0"/>
              <a:t>)</a:t>
            </a:r>
            <a:r>
              <a:rPr lang="zh-TW" altLang="en-US" sz="1600" dirty="0"/>
              <a:t>或反射已經能解決了</a:t>
            </a:r>
            <a:endParaRPr lang="en-US" altLang="zh-TW" sz="1600" dirty="0"/>
          </a:p>
          <a:p>
            <a:endParaRPr lang="en-US" altLang="zh-TW" sz="1600" dirty="0">
              <a:solidFill>
                <a:srgbClr val="FF0000"/>
              </a:solidFill>
            </a:endParaRPr>
          </a:p>
          <a:p>
            <a:endParaRPr lang="en-US" altLang="zh-TW" sz="1600" dirty="0">
              <a:solidFill>
                <a:srgbClr val="FF0000"/>
              </a:solidFill>
            </a:endParaRPr>
          </a:p>
          <a:p>
            <a:r>
              <a:rPr lang="zh-TW" altLang="en-US" sz="1600" dirty="0">
                <a:solidFill>
                  <a:srgbClr val="FF0000"/>
                </a:solidFill>
              </a:rPr>
              <a:t>所以不用學</a:t>
            </a:r>
            <a:r>
              <a:rPr lang="en-US" altLang="zh-TW" sz="1600" dirty="0">
                <a:solidFill>
                  <a:srgbClr val="FF0000"/>
                </a:solidFill>
              </a:rPr>
              <a:t>?</a:t>
            </a:r>
          </a:p>
          <a:p>
            <a:r>
              <a:rPr lang="zh-TW" altLang="en-US" sz="1600" dirty="0"/>
              <a:t>重點在了解</a:t>
            </a:r>
            <a:r>
              <a:rPr lang="en-US" altLang="zh-TW" sz="1600" dirty="0"/>
              <a:t>SOLID</a:t>
            </a:r>
            <a:r>
              <a:rPr lang="zh-TW" altLang="en-US" sz="1600" dirty="0"/>
              <a:t>的精隨</a:t>
            </a:r>
            <a:endParaRPr lang="en-US" altLang="zh-TW" sz="1600" dirty="0"/>
          </a:p>
          <a:p>
            <a:r>
              <a:rPr lang="en-US" altLang="zh-TW" sz="1600" dirty="0"/>
              <a:t>S:class</a:t>
            </a:r>
            <a:r>
              <a:rPr lang="zh-TW" altLang="en-US" sz="1600" dirty="0"/>
              <a:t>單一</a:t>
            </a:r>
            <a:endParaRPr lang="en-US" altLang="zh-TW" sz="1600" dirty="0"/>
          </a:p>
          <a:p>
            <a:r>
              <a:rPr lang="en-US" altLang="zh-TW" sz="1600" dirty="0"/>
              <a:t>O:</a:t>
            </a:r>
            <a:r>
              <a:rPr lang="zh-TW" altLang="en-US" sz="1600" dirty="0"/>
              <a:t>只能新增</a:t>
            </a:r>
            <a:endParaRPr lang="en-US" altLang="zh-TW" sz="1600" dirty="0"/>
          </a:p>
          <a:p>
            <a:r>
              <a:rPr lang="en-US" altLang="zh-TW" sz="1600" dirty="0"/>
              <a:t>L:interface</a:t>
            </a:r>
            <a:r>
              <a:rPr lang="zh-TW" altLang="en-US" sz="1600" dirty="0"/>
              <a:t>單一</a:t>
            </a:r>
            <a:endParaRPr lang="en-US" altLang="zh-TW" sz="1600" dirty="0"/>
          </a:p>
          <a:p>
            <a:r>
              <a:rPr lang="en-US" altLang="zh-TW" sz="1600" dirty="0"/>
              <a:t>D:</a:t>
            </a:r>
            <a:r>
              <a:rPr lang="zh-TW" altLang="en-US" sz="1600" dirty="0"/>
              <a:t>不要用實體透過介面與抽象</a:t>
            </a:r>
            <a:endParaRPr lang="en-US" altLang="zh-TW" sz="1600" dirty="0"/>
          </a:p>
          <a:p>
            <a:endParaRPr lang="en-US" altLang="zh-TW" sz="1600" dirty="0"/>
          </a:p>
          <a:p>
            <a:endParaRPr lang="en-US" altLang="zh-TW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9456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863E4-3382-0836-7A2F-7245278C5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CA8143-6239-5157-3CC1-63D006A8E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建造者</a:t>
            </a:r>
            <a:r>
              <a:rPr lang="en-US" altLang="zh-TW" dirty="0"/>
              <a:t>UML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623A71F-6FE1-2448-7B15-EF6D585F999E}"/>
              </a:ext>
            </a:extLst>
          </p:cNvPr>
          <p:cNvSpPr txBox="1"/>
          <p:nvPr/>
        </p:nvSpPr>
        <p:spPr>
          <a:xfrm>
            <a:off x="521207" y="131380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做法</a:t>
            </a:r>
            <a:br>
              <a:rPr lang="zh-TW" altLang="en-US" dirty="0"/>
            </a:br>
            <a:r>
              <a:rPr lang="zh-TW" altLang="en-US" dirty="0"/>
              <a:t>🔹 </a:t>
            </a:r>
            <a:r>
              <a:rPr lang="zh-TW" altLang="en-US" b="1" dirty="0"/>
              <a:t>將建立的步驟拆成</a:t>
            </a:r>
            <a:r>
              <a:rPr lang="en-US" altLang="zh-TW" b="1" dirty="0"/>
              <a:t>class</a:t>
            </a:r>
          </a:p>
          <a:p>
            <a:r>
              <a:rPr lang="zh-TW" altLang="en-US" dirty="0"/>
              <a:t>🔹 </a:t>
            </a:r>
            <a:r>
              <a:rPr lang="zh-TW" altLang="en-US" b="1" dirty="0"/>
              <a:t>用</a:t>
            </a:r>
            <a:r>
              <a:rPr lang="en-US" altLang="zh-TW" b="1" dirty="0"/>
              <a:t>Director</a:t>
            </a:r>
            <a:r>
              <a:rPr lang="zh-TW" altLang="en-US" b="1" dirty="0"/>
              <a:t>來決定順序</a:t>
            </a:r>
            <a:endParaRPr lang="en-US" altLang="zh-TW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A32111E-297A-8695-B610-59EB6F107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495" y="1246673"/>
            <a:ext cx="7135221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891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EC309-3FB0-2D74-4D80-0CCC3A879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83441B-9ACA-B146-6AF8-60F0F0972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SOLID </a:t>
            </a:r>
            <a:r>
              <a:rPr lang="zh-TW" altLang="en-US" dirty="0"/>
              <a:t>原則介紹</a:t>
            </a:r>
            <a:endParaRPr lang="en-US" altLang="zh-TW" sz="28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B878D07-85CF-F6F5-F57C-0D83015185EE}"/>
              </a:ext>
            </a:extLst>
          </p:cNvPr>
          <p:cNvSpPr txBox="1"/>
          <p:nvPr/>
        </p:nvSpPr>
        <p:spPr>
          <a:xfrm>
            <a:off x="521207" y="1313801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SOLID </a:t>
            </a:r>
            <a:r>
              <a:rPr lang="zh-TW" altLang="en-US" dirty="0"/>
              <a:t>是物件導向設計（</a:t>
            </a:r>
            <a:r>
              <a:rPr lang="en-US" altLang="zh-TW" dirty="0"/>
              <a:t>OOP</a:t>
            </a:r>
            <a:r>
              <a:rPr lang="zh-TW" altLang="en-US" dirty="0"/>
              <a:t>）的五大設計原則，能夠幫助開發者</a:t>
            </a:r>
            <a:r>
              <a:rPr lang="zh-TW" altLang="en-US" b="1" dirty="0"/>
              <a:t>提升程式碼的可維護性、擴展性，並降低耦合度</a:t>
            </a:r>
            <a:r>
              <a:rPr lang="zh-TW" altLang="en-US" dirty="0"/>
              <a:t>。</a:t>
            </a:r>
            <a:br>
              <a:rPr lang="zh-TW" altLang="en-US" dirty="0"/>
            </a:br>
            <a:r>
              <a:rPr lang="zh-TW" altLang="en-US" dirty="0"/>
              <a:t>它包含五個原則：</a:t>
            </a:r>
          </a:p>
          <a:p>
            <a:r>
              <a:rPr lang="en-US" altLang="zh-TW" dirty="0"/>
              <a:t>1️⃣ </a:t>
            </a:r>
            <a:r>
              <a:rPr lang="en-US" altLang="zh-TW" b="1" dirty="0"/>
              <a:t>S</a:t>
            </a:r>
            <a:r>
              <a:rPr lang="en-US" altLang="zh-TW" dirty="0"/>
              <a:t>ingle Responsibility Principle</a:t>
            </a:r>
            <a:r>
              <a:rPr lang="zh-TW" altLang="en-US" dirty="0"/>
              <a:t>（單一職責原則）</a:t>
            </a:r>
            <a:br>
              <a:rPr lang="zh-TW" altLang="en-US" dirty="0"/>
            </a:br>
            <a:r>
              <a:rPr lang="en-US" altLang="zh-TW" dirty="0"/>
              <a:t>2️⃣ </a:t>
            </a:r>
            <a:r>
              <a:rPr lang="en-US" altLang="zh-TW" b="1" dirty="0"/>
              <a:t>O</a:t>
            </a:r>
            <a:r>
              <a:rPr lang="en-US" altLang="zh-TW" dirty="0"/>
              <a:t>pen/Closed Principle</a:t>
            </a:r>
            <a:r>
              <a:rPr lang="zh-TW" altLang="en-US" dirty="0"/>
              <a:t>（開放封閉原則）</a:t>
            </a:r>
            <a:br>
              <a:rPr lang="zh-TW" altLang="en-US" dirty="0"/>
            </a:br>
            <a:r>
              <a:rPr lang="en-US" altLang="zh-TW" dirty="0"/>
              <a:t>3️⃣ </a:t>
            </a:r>
            <a:r>
              <a:rPr lang="en-US" altLang="zh-TW" b="1" dirty="0" err="1"/>
              <a:t>L</a:t>
            </a:r>
            <a:r>
              <a:rPr lang="en-US" altLang="zh-TW" dirty="0" err="1"/>
              <a:t>iskov</a:t>
            </a:r>
            <a:r>
              <a:rPr lang="en-US" altLang="zh-TW" dirty="0"/>
              <a:t> Substitution Principle</a:t>
            </a:r>
            <a:r>
              <a:rPr lang="zh-TW" altLang="en-US" dirty="0"/>
              <a:t>（里氏替換原則）</a:t>
            </a:r>
            <a:br>
              <a:rPr lang="zh-TW" altLang="en-US" dirty="0"/>
            </a:br>
            <a:r>
              <a:rPr lang="en-US" altLang="zh-TW" dirty="0"/>
              <a:t>4️⃣ </a:t>
            </a:r>
            <a:r>
              <a:rPr lang="en-US" altLang="zh-TW" b="1" dirty="0"/>
              <a:t>I</a:t>
            </a:r>
            <a:r>
              <a:rPr lang="en-US" altLang="zh-TW" dirty="0"/>
              <a:t>nterface Segregation Principle</a:t>
            </a:r>
            <a:r>
              <a:rPr lang="zh-TW" altLang="en-US" dirty="0"/>
              <a:t>（介面隔離原則）</a:t>
            </a:r>
            <a:br>
              <a:rPr lang="zh-TW" altLang="en-US" dirty="0"/>
            </a:br>
            <a:r>
              <a:rPr lang="en-US" altLang="zh-TW" dirty="0"/>
              <a:t>5️⃣ </a:t>
            </a:r>
            <a:r>
              <a:rPr lang="en-US" altLang="zh-TW" b="1" dirty="0"/>
              <a:t>D</a:t>
            </a:r>
            <a:r>
              <a:rPr lang="en-US" altLang="zh-TW" dirty="0"/>
              <a:t>ependency Inversion Principle</a:t>
            </a:r>
            <a:r>
              <a:rPr lang="zh-TW" altLang="en-US" dirty="0"/>
              <a:t>（依賴反轉原則）</a:t>
            </a:r>
          </a:p>
        </p:txBody>
      </p:sp>
    </p:spTree>
    <p:extLst>
      <p:ext uri="{BB962C8B-B14F-4D97-AF65-F5344CB8AC3E}">
        <p14:creationId xmlns:p14="http://schemas.microsoft.com/office/powerpoint/2010/main" val="5208639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A4687-842D-2D63-E5D4-43402DACA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3F3325-3A8D-B962-26B3-2BBA49302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6730C11-A558-73FB-5D1D-F6E06ED60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278046"/>
            <a:ext cx="7116168" cy="37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8277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4B7E4-8A54-E29C-40EA-5DC0956AC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118141-E711-DE34-405D-76E326F91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B3DEEC0-76C4-4545-EEF3-5FCD4B094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28444"/>
            <a:ext cx="7201905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0419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2128A-B3D7-0D9C-1CD2-1B9F4E4A5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7BE5F5-B146-818D-13CB-5DE21F1A5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FDAE24F-33A5-BD7B-10ED-46EDA86ED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546" y="248038"/>
            <a:ext cx="7087589" cy="648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338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BC831-22B3-5068-1773-156A57295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011F78-9D13-4447-C7DF-3962C54AD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5B4A9A8-3320-9F0D-C976-7D2F65384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303" y="1224141"/>
            <a:ext cx="7106642" cy="285789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9AB2CB4-E237-B6CD-A034-EBDEAD0C2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30" y="4082040"/>
            <a:ext cx="7097115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281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A29D2-A96B-8393-53FB-0523662D8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16A21A-DDDC-A6E3-5140-D963BA992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131EA19-D427-C38A-1D2B-F003BFDCD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022" y="1273100"/>
            <a:ext cx="7097115" cy="183858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7D89D2E-9D49-C9C2-4F2A-BF861E00A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22" y="3189070"/>
            <a:ext cx="7049484" cy="175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134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99348-2679-6DA1-771B-E5538054C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712F15-DFB1-96A9-6ADC-15610AF27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改進方案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86F7F91-CC27-4C1D-2846-6DDCD5511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268520"/>
            <a:ext cx="7135221" cy="380100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5517900-F127-BC7A-94A3-AF399964B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364" y="2756661"/>
            <a:ext cx="5582429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383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7DDD0-090C-D3AA-039F-150287A7D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19C13-9E44-BC15-5A6B-ADF6F514B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原型</a:t>
            </a:r>
            <a:r>
              <a:rPr lang="en-US" altLang="zh-TW" dirty="0"/>
              <a:t>UML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C1B5A5E-1A48-7DB1-4886-BF4F592E6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287779"/>
            <a:ext cx="6916115" cy="167663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5A6BB00-C501-E2A6-36E6-39AC58D4F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467" y="3053813"/>
            <a:ext cx="5869686" cy="346448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00C77B96-0843-EEC8-99B5-0F892C0008E0}"/>
              </a:ext>
            </a:extLst>
          </p:cNvPr>
          <p:cNvSpPr txBox="1"/>
          <p:nvPr/>
        </p:nvSpPr>
        <p:spPr>
          <a:xfrm>
            <a:off x="449489" y="305381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做法</a:t>
            </a:r>
            <a:br>
              <a:rPr lang="zh-TW" altLang="en-US" dirty="0"/>
            </a:br>
            <a:r>
              <a:rPr lang="zh-TW" altLang="en-US" dirty="0"/>
              <a:t>🔹 </a:t>
            </a:r>
            <a:r>
              <a:rPr lang="zh-TW" altLang="en-US" b="1" dirty="0"/>
              <a:t>實作</a:t>
            </a:r>
            <a:r>
              <a:rPr lang="en-US" altLang="zh-TW" b="1" dirty="0"/>
              <a:t>Clone</a:t>
            </a:r>
            <a:r>
              <a:rPr lang="zh-TW" altLang="en-US" b="1" dirty="0"/>
              <a:t>方法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34133444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522B2-F9C5-B553-0D69-22485767A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F6FACB-2069-012C-EF47-BCFD75AE1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8506FAF-38E9-FE0B-FC5D-6941465BD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106" y="646515"/>
            <a:ext cx="7049484" cy="576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77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B3A02-45F2-C8E3-1088-5870811D2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1E981E-DC41-0551-1DA7-6EF581829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3CCA818-0E0E-97F3-B696-A0AF0C3A1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495" y="375811"/>
            <a:ext cx="7059010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365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035FE-AF69-BA64-9486-6D42072B5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85E40D-942D-D43A-1772-DD7701221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A7312F8-8232-966C-6FDD-A6FD6D64C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77910"/>
            <a:ext cx="7173326" cy="19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82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95F95-B63D-32EE-833C-BA36BC8E1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3DF8EB-D8D5-9BD0-5710-3866E8851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SOLID </a:t>
            </a:r>
            <a:r>
              <a:rPr lang="zh-TW" altLang="en-US" dirty="0"/>
              <a:t>原則介紹</a:t>
            </a:r>
            <a:endParaRPr lang="en-US" altLang="zh-TW" sz="2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C916B89-E7CA-EE4D-DA37-C45512421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29" y="1413854"/>
            <a:ext cx="5525271" cy="69542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CD2176C-50CF-EEF9-023E-8352180C6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29" y="2187044"/>
            <a:ext cx="4829849" cy="92405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884C47A-9D17-5F5E-9DA0-D4ACA8962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729" y="3261060"/>
            <a:ext cx="5334744" cy="97168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6EE1FFE-1A63-FBE2-1F61-7921FD0E8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08" y="4382708"/>
            <a:ext cx="5496692" cy="70494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8BC5E66-0BEA-7EC6-5877-D2A2228F90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308" y="5237618"/>
            <a:ext cx="5591955" cy="70494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EEEC583F-A337-B591-E347-BE277951C894}"/>
              </a:ext>
            </a:extLst>
          </p:cNvPr>
          <p:cNvSpPr txBox="1"/>
          <p:nvPr/>
        </p:nvSpPr>
        <p:spPr>
          <a:xfrm>
            <a:off x="4581226" y="176156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只做一件事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9E5B90D-9DBA-751A-663D-26DCE2F806BB}"/>
              </a:ext>
            </a:extLst>
          </p:cNvPr>
          <p:cNvSpPr txBox="1"/>
          <p:nvPr/>
        </p:nvSpPr>
        <p:spPr>
          <a:xfrm>
            <a:off x="4575609" y="471832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只做一件事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503CC08-BA19-080F-3F7D-46F8478361A3}"/>
              </a:ext>
            </a:extLst>
          </p:cNvPr>
          <p:cNvSpPr txBox="1"/>
          <p:nvPr/>
        </p:nvSpPr>
        <p:spPr>
          <a:xfrm>
            <a:off x="4231603" y="269388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程式碼只能新增不能修改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9F5FCC0-40BF-46BD-0643-A56CE2B8BB43}"/>
              </a:ext>
            </a:extLst>
          </p:cNvPr>
          <p:cNvSpPr txBox="1"/>
          <p:nvPr/>
        </p:nvSpPr>
        <p:spPr>
          <a:xfrm>
            <a:off x="3801297" y="5618933"/>
            <a:ext cx="3555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依賴介面</a:t>
            </a:r>
            <a:r>
              <a:rPr lang="en-US" altLang="zh-TW" dirty="0">
                <a:solidFill>
                  <a:srgbClr val="FF0000"/>
                </a:solidFill>
              </a:rPr>
              <a:t>/</a:t>
            </a:r>
            <a:r>
              <a:rPr lang="zh-TW" altLang="en-US" dirty="0">
                <a:solidFill>
                  <a:srgbClr val="FF0000"/>
                </a:solidFill>
              </a:rPr>
              <a:t>抽象</a:t>
            </a:r>
            <a:r>
              <a:rPr lang="en-US" altLang="zh-TW" dirty="0">
                <a:solidFill>
                  <a:srgbClr val="FF0000"/>
                </a:solidFill>
              </a:rPr>
              <a:t>,</a:t>
            </a:r>
            <a:r>
              <a:rPr lang="zh-TW" altLang="en-US" dirty="0">
                <a:solidFill>
                  <a:srgbClr val="FF0000"/>
                </a:solidFill>
              </a:rPr>
              <a:t>不要用類別與實體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B8D5D76-32A3-E788-3331-31F324EAF01E}"/>
              </a:ext>
            </a:extLst>
          </p:cNvPr>
          <p:cNvSpPr txBox="1"/>
          <p:nvPr/>
        </p:nvSpPr>
        <p:spPr>
          <a:xfrm>
            <a:off x="3920558" y="3781083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Lato" panose="020F0502020204030203" pitchFamily="34" charset="0"/>
              </a:rPr>
              <a:t>避</a:t>
            </a:r>
            <a:r>
              <a:rPr lang="zh-TW" altLang="en-US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免子類別覆寫父類別的功能，降低繼承造成的強耦合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26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82C97-2961-335D-E9AD-0DD48E941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8D8212-3712-1C70-B1EC-D618AE646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C12857D-5721-9A28-15F2-5DEAF1A7B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266523"/>
            <a:ext cx="7087589" cy="216247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A81EC83-EEA7-1E94-232C-450A8C888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96" y="3607387"/>
            <a:ext cx="7059010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769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4EF7F-052C-41B8-E7B6-4A711D817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ADF362-1825-A97B-4008-AEAC186C4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改進方案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054F701-1A40-9439-1CCF-C8D47D8F7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303" y="1343486"/>
            <a:ext cx="7106642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677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A34DF-122A-A9E9-A020-C77F8468E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B7367A-8A4C-4B80-B864-ED297D253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0B3E8D9-ADE1-1254-C539-010B0A52E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206280"/>
            <a:ext cx="6310006" cy="545845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041DDF8-7755-569A-A753-EF14535BE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280" y="1242139"/>
            <a:ext cx="5989796" cy="530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434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57AEA-AAC5-BD08-119F-517B777D0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920567-F08A-58DC-8C4B-2139782AA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Summary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247B7BC-6F68-8EDF-786F-754B580A0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244683"/>
            <a:ext cx="5849166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685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21E83-5265-509B-A144-8CB36FC87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DF7A31-C57B-FB92-1701-39EABD362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單例</a:t>
            </a:r>
            <a:r>
              <a:rPr lang="en-US" altLang="zh-TW" dirty="0"/>
              <a:t>UML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C2D0036-B2A4-EF71-786D-574AD3805995}"/>
              </a:ext>
            </a:extLst>
          </p:cNvPr>
          <p:cNvSpPr txBox="1"/>
          <p:nvPr/>
        </p:nvSpPr>
        <p:spPr>
          <a:xfrm>
            <a:off x="521207" y="131380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做法</a:t>
            </a:r>
            <a:br>
              <a:rPr lang="zh-TW" altLang="en-US" dirty="0"/>
            </a:br>
            <a:r>
              <a:rPr lang="zh-TW" altLang="en-US" dirty="0"/>
              <a:t>🔹 </a:t>
            </a:r>
            <a:r>
              <a:rPr lang="zh-TW" altLang="en-US" b="1" dirty="0"/>
              <a:t>定義一個工廠</a:t>
            </a:r>
            <a:r>
              <a:rPr lang="en-US" altLang="zh-TW" b="1" dirty="0"/>
              <a:t>class</a:t>
            </a:r>
            <a:r>
              <a:rPr lang="zh-TW" altLang="en-US" b="1" dirty="0"/>
              <a:t>來建立</a:t>
            </a:r>
            <a:r>
              <a:rPr lang="en-US" altLang="zh-TW" b="1" dirty="0"/>
              <a:t>object</a:t>
            </a:r>
          </a:p>
          <a:p>
            <a:r>
              <a:rPr lang="zh-TW" altLang="en-US" dirty="0"/>
              <a:t>🔹 </a:t>
            </a:r>
            <a:r>
              <a:rPr lang="zh-TW" altLang="en-US" b="1" dirty="0"/>
              <a:t>透過</a:t>
            </a:r>
            <a:r>
              <a:rPr lang="en-US" altLang="zh-TW" b="1" dirty="0"/>
              <a:t>interface</a:t>
            </a:r>
            <a:r>
              <a:rPr lang="zh-TW" altLang="en-US" b="1" dirty="0"/>
              <a:t>來使用</a:t>
            </a:r>
            <a:r>
              <a:rPr lang="en-US" altLang="zh-TW" b="1" dirty="0"/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15533395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C2924-22CE-3082-3506-16144D7F8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75F470-12B0-66D5-CB60-67F92FE0B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459493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CFC53-8862-D77B-F542-BB8DA1783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1A06EE-637D-A868-FFF1-0546310C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03970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F4856-966F-8F73-A55C-6983C9207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8C7559-1E65-A982-02BF-AEC475E5A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129121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DBC65-E9DA-C131-11F0-1BADC9647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ECCAB2-B181-536E-6261-AAFE0BA06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</p:spTree>
    <p:extLst>
      <p:ext uri="{BB962C8B-B14F-4D97-AF65-F5344CB8AC3E}">
        <p14:creationId xmlns:p14="http://schemas.microsoft.com/office/powerpoint/2010/main" val="1723404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4AF2A-B2CA-64C7-FBF7-EA8DE2391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D5D6A3-5CDA-5634-BEC6-948981CE3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LOD</a:t>
            </a:r>
            <a:r>
              <a:rPr lang="zh-TW" altLang="en-US" dirty="0"/>
              <a:t>迪米特法則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597E04A-CA7E-82A8-F9D5-56ACBEABF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29" y="1271456"/>
            <a:ext cx="6973273" cy="187668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3A3FACC-FF55-ACA1-9098-AFF623491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3260455"/>
            <a:ext cx="4239217" cy="252447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C4B27CE-DF49-75B1-3334-9811005FA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2346" y="1366719"/>
            <a:ext cx="3381847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90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85453-CBE4-4D8B-493F-AE494596E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E297D2-35AD-E5D6-DD62-CA8BD443F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8405273-8397-1135-5791-8B7D5C016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247676"/>
            <a:ext cx="7249537" cy="542048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2C79774-7B00-0FA3-5422-82421749F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296" y="1352055"/>
            <a:ext cx="7068536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92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3E17F-EC5A-60AC-ABAB-48128786E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B0D89B-6AD7-753E-450C-4AF954B55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LOD</a:t>
            </a:r>
            <a:r>
              <a:rPr lang="zh-TW" altLang="en-US" dirty="0"/>
              <a:t>迪米特法則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86002E3-5F87-75F5-CEC1-F24727583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30336"/>
            <a:ext cx="7097115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093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D52F3-149F-42F5-C989-9F90F0B9F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DD3703-4FE2-99E0-23DA-3F1045874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適用性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79084B5-A1D3-1C97-44C8-F262BD0CD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04485"/>
            <a:ext cx="7173326" cy="227679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D1BAFD6-69DE-B856-12B7-91B268C03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42" y="3683752"/>
            <a:ext cx="7059010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06604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08_TF10001108_Win32" id="{C0254278-C40B-45A3-A8A5-614E09A5B796}" vid="{E0FFF6CD-0E91-4291-8491-3951D6BA5757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{2B22E944-4C0F-47F4-8B34-F506F8E3F355}tf10001108_win32</Template>
  <TotalTime>1356</TotalTime>
  <Words>576</Words>
  <Application>Microsoft Office PowerPoint</Application>
  <PresentationFormat>寬螢幕</PresentationFormat>
  <Paragraphs>124</Paragraphs>
  <Slides>58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58</vt:i4>
      </vt:variant>
    </vt:vector>
  </HeadingPairs>
  <TitlesOfParts>
    <vt:vector size="66" baseType="lpstr">
      <vt:lpstr>Microsoft JhengHei UI</vt:lpstr>
      <vt:lpstr>Microsoft JhengHei UI Light</vt:lpstr>
      <vt:lpstr>source-serif-pro</vt:lpstr>
      <vt:lpstr>Arial</vt:lpstr>
      <vt:lpstr>Lato</vt:lpstr>
      <vt:lpstr>Open Sans</vt:lpstr>
      <vt:lpstr>Segoe UI Light</vt:lpstr>
      <vt:lpstr>WelcomeDoc</vt:lpstr>
      <vt:lpstr>設計模式</vt:lpstr>
      <vt:lpstr>目錄</vt:lpstr>
      <vt:lpstr>UML</vt:lpstr>
      <vt:lpstr>SOLID 原則介紹</vt:lpstr>
      <vt:lpstr>SOLID 原則介紹</vt:lpstr>
      <vt:lpstr>LOD迪米特法則</vt:lpstr>
      <vt:lpstr>Code</vt:lpstr>
      <vt:lpstr>LOD迪米特法則</vt:lpstr>
      <vt:lpstr>適用性</vt:lpstr>
      <vt:lpstr>適用性</vt:lpstr>
      <vt:lpstr>適用性</vt:lpstr>
      <vt:lpstr>三大類</vt:lpstr>
      <vt:lpstr>創建型</vt:lpstr>
      <vt:lpstr>結構型</vt:lpstr>
      <vt:lpstr>行為型模式</vt:lpstr>
      <vt:lpstr>簡單工廠UML</vt:lpstr>
      <vt:lpstr>Code</vt:lpstr>
      <vt:lpstr>Code</vt:lpstr>
      <vt:lpstr>Code</vt:lpstr>
      <vt:lpstr>使用時機</vt:lpstr>
      <vt:lpstr>工廠方法UML</vt:lpstr>
      <vt:lpstr>Code</vt:lpstr>
      <vt:lpstr>Code</vt:lpstr>
      <vt:lpstr>Code</vt:lpstr>
      <vt:lpstr>UML</vt:lpstr>
      <vt:lpstr>使用時機</vt:lpstr>
      <vt:lpstr>優缺點</vt:lpstr>
      <vt:lpstr>透過DI(依賴注入)改進</vt:lpstr>
      <vt:lpstr>抽象工廠UML</vt:lpstr>
      <vt:lpstr>Code</vt:lpstr>
      <vt:lpstr>Code</vt:lpstr>
      <vt:lpstr>Code</vt:lpstr>
      <vt:lpstr>使用時機</vt:lpstr>
      <vt:lpstr>使用時機</vt:lpstr>
      <vt:lpstr>透過反射改進</vt:lpstr>
      <vt:lpstr>透過Dictionary + 反射改進</vt:lpstr>
      <vt:lpstr>註冊表</vt:lpstr>
      <vt:lpstr>Factory系統總結</vt:lpstr>
      <vt:lpstr>建造者UML</vt:lpstr>
      <vt:lpstr>Code</vt:lpstr>
      <vt:lpstr>Code</vt:lpstr>
      <vt:lpstr>Code</vt:lpstr>
      <vt:lpstr>Code</vt:lpstr>
      <vt:lpstr>使用時機</vt:lpstr>
      <vt:lpstr>改進方案</vt:lpstr>
      <vt:lpstr>原型UML</vt:lpstr>
      <vt:lpstr>Code</vt:lpstr>
      <vt:lpstr>Code</vt:lpstr>
      <vt:lpstr>Code</vt:lpstr>
      <vt:lpstr>使用時機</vt:lpstr>
      <vt:lpstr>改進方案</vt:lpstr>
      <vt:lpstr>Code</vt:lpstr>
      <vt:lpstr>Summary</vt:lpstr>
      <vt:lpstr>單例UML</vt:lpstr>
      <vt:lpstr>Code</vt:lpstr>
      <vt:lpstr>Code</vt:lpstr>
      <vt:lpstr>Code</vt:lpstr>
      <vt:lpstr>使用時機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chunchia hsieh</dc:creator>
  <cp:keywords/>
  <cp:lastModifiedBy>chunchia hsieh</cp:lastModifiedBy>
  <cp:revision>30</cp:revision>
  <dcterms:created xsi:type="dcterms:W3CDTF">2025-02-20T00:23:39Z</dcterms:created>
  <dcterms:modified xsi:type="dcterms:W3CDTF">2025-03-12T16:39:21Z</dcterms:modified>
  <cp:version/>
</cp:coreProperties>
</file>